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95" r:id="rId17"/>
    <p:sldId id="378" r:id="rId18"/>
    <p:sldId id="394" r:id="rId19"/>
    <p:sldId id="396" r:id="rId20"/>
    <p:sldId id="397" r:id="rId21"/>
  </p:sldIdLst>
  <p:sldSz cx="12192000" cy="6858000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5AA9E2"/>
    <a:srgbClr val="FFFF00"/>
    <a:srgbClr val="A2C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5" autoAdjust="0"/>
    <p:restoredTop sz="94958" autoAdjust="0"/>
  </p:normalViewPr>
  <p:slideViewPr>
    <p:cSldViewPr snapToGrid="0" showGuides="1">
      <p:cViewPr>
        <p:scale>
          <a:sx n="100" d="100"/>
          <a:sy n="100" d="100"/>
        </p:scale>
        <p:origin x="-24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1583887583689E-2"/>
          <c:y val="3.2459867368440976E-3"/>
          <c:w val="0.9275774733782205"/>
          <c:h val="0.734046168880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C4-4DF8-8E55-1F81DE4EFEEE}"/>
              </c:ext>
            </c:extLst>
          </c:dPt>
          <c:dLbls>
            <c:dLbl>
              <c:idx val="0"/>
              <c:layout>
                <c:manualLayout>
                  <c:x val="-3.0466549018608284E-2"/>
                  <c:y val="0.29490000682662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смертность от новообразований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C4-4DF8-8E55-1F81DE4EFE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"дорожная карта"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466549018608284E-2"/>
                  <c:y val="0.278437731504697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смертность от новообразований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C4-4DF8-8E55-1F81DE4EFE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Указ президента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смертность от новообразований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C4-4DF8-8E55-1F81DE4EFE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00939264"/>
        <c:axId val="100940800"/>
      </c:barChart>
      <c:catAx>
        <c:axId val="10093926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0940800"/>
        <c:crosses val="autoZero"/>
        <c:auto val="1"/>
        <c:lblAlgn val="ctr"/>
        <c:lblOffset val="100"/>
        <c:noMultiLvlLbl val="0"/>
      </c:catAx>
      <c:valAx>
        <c:axId val="10094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39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5803879148836961"/>
          <c:w val="1"/>
          <c:h val="0.2131207974184425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1583887583689E-2"/>
          <c:y val="3.2459867368440976E-3"/>
          <c:w val="0.9275774733782205"/>
          <c:h val="0.734046168880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C4-4DF8-8E55-1F81DE4EFEEE}"/>
              </c:ext>
            </c:extLst>
          </c:dPt>
          <c:dLbls>
            <c:dLbl>
              <c:idx val="0"/>
              <c:layout>
                <c:manualLayout>
                  <c:x val="-3.7384037874076861E-2"/>
                  <c:y val="0.167962520588964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I-II стадия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C4-4DF8-8E55-1F81DE4EFE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цель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466549018608284E-2"/>
                  <c:y val="0.278437731504697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I-II стадия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C4-4DF8-8E55-1F81DE4EFE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00989184"/>
        <c:axId val="100999168"/>
      </c:barChart>
      <c:catAx>
        <c:axId val="10098918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0999168"/>
        <c:crosses val="autoZero"/>
        <c:auto val="1"/>
        <c:lblAlgn val="ctr"/>
        <c:lblOffset val="100"/>
        <c:noMultiLvlLbl val="0"/>
      </c:catAx>
      <c:valAx>
        <c:axId val="10099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98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5803879148836961"/>
          <c:w val="1"/>
          <c:h val="0.2131207974184425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15923089841993E-2"/>
          <c:y val="3.2459822439463533E-3"/>
          <c:w val="0.9275774733782205"/>
          <c:h val="0.734046168880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факт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DC4-4DF8-8E55-1F81DE4EFEEE}"/>
              </c:ext>
            </c:extLst>
          </c:dPt>
          <c:dLbls>
            <c:dLbl>
              <c:idx val="0"/>
              <c:layout>
                <c:manualLayout>
                  <c:x val="-3.7384037874076861E-2"/>
                  <c:y val="0.167962520588964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выявлено активно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C4-4DF8-8E55-1F81DE4EFE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цель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466549018608284E-2"/>
                  <c:y val="0.278437731504697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C4-4DF8-8E55-1F81DE4EF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выявлено активно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C4-4DF8-8E55-1F81DE4EFE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06437632"/>
        <c:axId val="106439424"/>
      </c:barChart>
      <c:catAx>
        <c:axId val="1064376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06439424"/>
        <c:crosses val="autoZero"/>
        <c:auto val="1"/>
        <c:lblAlgn val="ctr"/>
        <c:lblOffset val="100"/>
        <c:noMultiLvlLbl val="0"/>
      </c:catAx>
      <c:valAx>
        <c:axId val="106439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437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5803879148836961"/>
          <c:w val="1"/>
          <c:h val="0.2131207974184425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A0832-4C67-4AD1-B679-E3E9BE6CB890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2" tIns="45381" rIns="90762" bIns="4538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0762" tIns="45381" rIns="90762" bIns="4538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wrap="square" lIns="90762" tIns="45381" rIns="90762" bIns="453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667D00-C16D-4371-ACFA-DE1B5043B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506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405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12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53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748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27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67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771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52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отметил Президент в Послании, «поликлиники и фельдшерско-акушерские пункты, региональные учреждения здравоохранения и ведущие медицинские центры должны быть связаны в единый цифровой контур, чтобы для помощи каждому человеку были привлечены силы всей национальной системы здравоохранения».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по информатизации здравоохранения в настоящее время реализуются в рамках приоритетного проекта «Электронное здравоохранение», утвержденного 6 апреля 2017 г. проектным офисом Республики Коми.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Целью проекта является повышение эффективности организации оказания медицинской помощи гражданам за счет внедрения информационных технологий, мониторинга возможности электронной записи на прием к врачу, перехода к ведению медицинской документации в электронном виде не менее 40% медицинских организаций к 2018 году (70% к 2020 году), реализации не менее 10 электронных услуг (сервисов) в Личном кабинете пациента «Мое здоровье» на Едином портале государственных услуг.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16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направлениями развития региональной информатизации здравоохранения в Республике Коми являются: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подключение медицинских организаций и их территориально обособленных подразделений к высокоскоростному Интернету;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приобретение и модернизация компьютерного оборудования;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развитие функциональных возможностей РИАМСЗ;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приобретение средств защиты информации и электронных подписей.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 Республике Коми функционирует региональная информационно-аналитическая медицинская система. Она введена в опытно-промышленную эксплуатацию с 27.03.2017 г. Эксплуатируют данную систему 64 медицинские организации.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РИАМСЗ подключено 2138 АРМ, что составляет 49,5% от планового показателя на 2018 год.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базе ГАУ РК «Центр информационных технологий» создан региональный центр обработки данных, который связан защищенными каналами связи с медицинскими организациями и интегрирован с защищенной сетью передачи данных Министерства здравоохранения Российской Федерации. Защищенная корпоративная сеть передачи данных организована с использованием аппаратных и программных средств защиты информации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VipNet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VipNet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Ведение электронных медицинских карт осуществляется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60 медицинских организациях (100%), работающих в системе ОМС.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текущий момент в РИАМСЗ в сервисе «Единая электронная медицинская карта» зарегистрировано около 1 млн уникальных электронных медицинских карт пациентов, из них 910 тыс. карт граждан, постоянно проживающих на территории Республики Коми, что составляет 100% от общего числа застрахованных граждан на территории Республики Коми.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медицинских организаций (100%), работающих в ОМС передают сведения в федеральную подсистему ИЭМК (за 2017 год передано 1658 тыс. СЭМД на 414 тыс. ЭМК).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Республике Коми 40 медицинских учреждений ведут амбулаторный прием и предоставляют гражданам возможность записаться на прием к врачу через единый портал государственных услуг. Электронная запись на прием к врачу функционирует в 74 территориально выделенных подразделениях (88% от общего числа подразделений, оказывающих первичную медико-санитарную помощь).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2017 год в региональной системе электронной регистратуры осуществлено более 1 млн. записей на прием к врачу.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2017 года в медицинских организациях Республики Коми было выписано 698,5 тыс. рецептов на льготные лекарственные средства. В настоящее время передача рецептов в электронном виде не осуществляется, ввиду отсутствия интеграции РИАМСЗ с системой, используемой в аптечных учреждениях Республики Коми.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Продолжают развиваться и телемедицинские технологии. Так, в течение 2017 года было проведено 4575 медицинских консультаций в дистанционной форме в формате «Врач» - «Врач», в том числе дистанционные УЗИ-консультации - 573 случая, ЭКГ-консультации - 3315 случаев, телемедицинские консультации - 211 случаев.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организовано взаимодействие региональной медицинской информационной системы с рядом федеральных сервисов (федеральной электронной регистратурой и интегрированной электронной медицинской картой). 40 медицинских организаций, оказывающих амбулаторно-поликлиническую помощь, передают расписание в федеральную электронную регистратуру.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последующие годы приоритетными направлениями развития информационных технологий в сфере здравоохранения Республике Коми будут являться: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подключение к высокоскоростному Интернету 124 территориально обособленных подразделений медицинских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передача информации по всем случаям оказания медицинской помощи в федеральный сервис «Интегрированная электронная медицинская карта»;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предоставление возможности для пациента записаться на прием к врачу через ЕПГУ всеми медицинскими организациями, оказывающими медицинскую помощь в амбулаторных условиях;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интеграция личного кабинета пациента "Мое здоровье" на ЕПГУ с РИАМСЗ посредством электронных сервисов реализующих: запись к врачу, сведения об оказанной медицинской помощи из электронной медицинской карты, сведения о полисе ОМС и страховой медицинской организации, сведения о прикреплении к медицинской организации;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дистанционная расшифровка ЭКГ на этапе скорой медицинской помощи;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модернизация лабораторной и диагностической информационных систем;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модернизация телемедицинской системы;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модернизация автоматизированной системой управления приема и обработки вызовов скорой медицинской помощи.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742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71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2337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75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42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608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57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040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2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47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67D00-C16D-4371-ACFA-DE1B5043BA1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928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15300"/>
            <a:ext cx="9144000" cy="147397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77840"/>
            <a:ext cx="9144000" cy="8881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01E2-76D3-46B9-B91D-9A1590C66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4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4287-B0B6-4DA9-B508-79C07AFEF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75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575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0B521-6E54-4F1A-A81E-1D46E19CC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71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06335"/>
            <a:ext cx="10515600" cy="5237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3403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174575"/>
            <a:ext cx="5157787" cy="4184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3403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174575"/>
            <a:ext cx="5183188" cy="41846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CBB5-82A6-4903-9A73-D38E43785D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79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39A6-6AB0-4BDF-A0E9-CAF040498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63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ED12-3AD5-43AC-8334-47998E2C6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05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806335"/>
            <a:ext cx="10514012" cy="53201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612675"/>
            <a:ext cx="6172200" cy="47548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12675"/>
            <a:ext cx="3932237" cy="47548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1B15-EFD2-4D43-9488-38B7D03AC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0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806335"/>
            <a:ext cx="10514012" cy="51539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579418"/>
            <a:ext cx="6172200" cy="477981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579419"/>
            <a:ext cx="3932237" cy="47798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1958-F7FF-4201-84B5-23F426CA0F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814388"/>
            <a:ext cx="1051560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504950"/>
            <a:ext cx="10515600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53800" y="6608763"/>
            <a:ext cx="838200" cy="2492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451517AC-B6E2-4FE6-90C6-671269483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9" r:id="rId1"/>
    <p:sldLayoutId id="2147485861" r:id="rId2"/>
    <p:sldLayoutId id="2147485862" r:id="rId3"/>
    <p:sldLayoutId id="2147485863" r:id="rId4"/>
    <p:sldLayoutId id="2147485864" r:id="rId5"/>
    <p:sldLayoutId id="2147485865" r:id="rId6"/>
    <p:sldLayoutId id="2147485866" r:id="rId7"/>
    <p:sldLayoutId id="2147485867" r:id="rId8"/>
    <p:sldLayoutId id="214748586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181" y="4302887"/>
            <a:ext cx="10307637" cy="939800"/>
          </a:xfrm>
        </p:spPr>
        <p:txBody>
          <a:bodyPr rtlCol="0" anchor="t">
            <a:noAutofit/>
          </a:bodyPr>
          <a:lstStyle/>
          <a:p>
            <a:pPr eaLnBrk="1" hangingPunct="1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Публичная декларация целей и задач Министерства здравоохранения Республики Коми на 2018 год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197" y="477667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2. </a:t>
            </a:r>
            <a:r>
              <a:rPr lang="ru-RU" sz="2800" b="1" dirty="0" smtClean="0"/>
              <a:t>Охрана здоровья матери и ребенка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0116" y="2259447"/>
            <a:ext cx="87369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целях совершенствования государственной политики в сфере защиты детства, учитывая результаты, достигнутые в ходе реализации Национальной стратегии действий в интересах детей на 2012–2017 годы, постановляю объявить 2018–2027 годы в Российской Федерации Десятилетием детства»</a:t>
            </a:r>
            <a:endParaRPr lang="ru-RU" sz="1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0117" y="1442451"/>
            <a:ext cx="894740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29 мая 2017 года № 240 "Об объявлении в Российской Федерации Десятилетия детства"</a:t>
            </a:r>
          </a:p>
        </p:txBody>
      </p:sp>
      <p:pic>
        <p:nvPicPr>
          <p:cNvPr id="9" name="Picture 4" descr="http://www.mvestnik.ru/mvfoto/2018/03/23/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" y="1124747"/>
            <a:ext cx="2862158" cy="17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9197" y="3429000"/>
            <a:ext cx="12191999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400" dirty="0"/>
              <a:t>2.1. Ранняя диагностика и лечение супружеского бесплодия и невынашивания, снижение числа абортов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dirty="0" smtClean="0"/>
              <a:t>2.2. Укрепление материально-технической базы детских поликлиник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dirty="0" smtClean="0"/>
              <a:t>2.3. Оптимизация работы детских поликлиник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dirty="0" smtClean="0"/>
              <a:t>2.4. Повышение качества оказания первичной медико-санитарной помощи детям</a:t>
            </a:r>
          </a:p>
          <a:p>
            <a:pPr marL="0" lvl="0" indent="0">
              <a:spcBef>
                <a:spcPts val="300"/>
              </a:spcBef>
              <a:buNone/>
            </a:pPr>
            <a:r>
              <a:rPr lang="ru-RU" sz="2400" dirty="0" smtClean="0"/>
              <a:t>2.5. Реализация </a:t>
            </a:r>
            <a:r>
              <a:rPr lang="ru-RU" sz="2400" dirty="0"/>
              <a:t>планов по снижению младенческой смертности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400" dirty="0" smtClean="0"/>
              <a:t>2.6. Профилактика </a:t>
            </a:r>
            <a:r>
              <a:rPr lang="ru-RU" sz="2400" dirty="0"/>
              <a:t>и снижение детской смертности от внешних причин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9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7" y="1809212"/>
            <a:ext cx="10972800" cy="79208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ru-RU" sz="2400" dirty="0" smtClean="0"/>
              <a:t>2.1. </a:t>
            </a:r>
            <a:r>
              <a:rPr lang="ru-RU" sz="2400" dirty="0"/>
              <a:t>Ранняя диагностика и лечение супружеского бесплодия </a:t>
            </a:r>
            <a:r>
              <a:rPr lang="ru-RU" sz="2400" dirty="0" smtClean="0"/>
              <a:t>  и </a:t>
            </a:r>
            <a:r>
              <a:rPr lang="ru-RU" sz="2400" dirty="0"/>
              <a:t>невынашивания, снижение числа абортов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5" y="2695228"/>
            <a:ext cx="11809312" cy="345638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Раннее выявление патологии репродуктивной системы при проведении профилактических осмотров несовершеннолетних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Развитие вспомогательных репродуктивных технологий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Организация и проведение доабортного консультирования, </a:t>
            </a:r>
            <a:r>
              <a:rPr lang="ru-RU" sz="2000" dirty="0" smtClean="0"/>
              <a:t>направленного </a:t>
            </a:r>
            <a:r>
              <a:rPr lang="ru-RU" sz="2000" dirty="0"/>
              <a:t>на оказание психологической помощи женщине для </a:t>
            </a:r>
            <a:r>
              <a:rPr lang="ru-RU" sz="2000" dirty="0" smtClean="0"/>
              <a:t>принятия решения </a:t>
            </a:r>
            <a:r>
              <a:rPr lang="ru-RU" sz="2000" dirty="0"/>
              <a:t>в пользу сохранения беременности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Изменение графиков работы медицинских кабинетов образовательных организаций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" y="562372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/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336895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954" y="1592796"/>
            <a:ext cx="109728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2.2. </a:t>
            </a:r>
            <a:r>
              <a:rPr lang="ru-RU" sz="2400" dirty="0"/>
              <a:t>Укрепление материально-технической </a:t>
            </a:r>
            <a:r>
              <a:rPr lang="ru-RU" sz="2400" dirty="0" smtClean="0"/>
              <a:t>базы детских поликлиник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523" y="2328900"/>
            <a:ext cx="11809312" cy="11001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Оснащение медицинским оборудованием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Проведение капитальных ремонтов и </a:t>
            </a:r>
            <a:r>
              <a:rPr lang="ru-RU" sz="2000" dirty="0" smtClean="0"/>
              <a:t>реконструкции</a:t>
            </a:r>
            <a:endParaRPr lang="ru-RU" alt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15706" y="3234703"/>
            <a:ext cx="10972800" cy="590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dirty="0" smtClean="0">
                <a:solidFill>
                  <a:prstClr val="black"/>
                </a:solidFill>
              </a:rPr>
              <a:t>2.3. </a:t>
            </a:r>
            <a:r>
              <a:rPr lang="ru-RU" sz="2400" dirty="0">
                <a:solidFill>
                  <a:prstClr val="black"/>
                </a:solidFill>
              </a:rPr>
              <a:t>Оптимизация работы детских поликлиник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769" y="3753036"/>
            <a:ext cx="12193355" cy="3356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14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Сокращение длительности ожидания обслуживания в регистратуре, приема врача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Наличие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инфоматов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 и консультанта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Запись к врачам-педиатрам участковым; врачам-специалистам; для проведения диагностических исследований и лечебных мероприятий по телефону (наличие </a:t>
            </a:r>
            <a:r>
              <a:rPr lang="ru-RU" sz="2000" dirty="0" err="1">
                <a:solidFill>
                  <a:prstClr val="black"/>
                </a:solidFill>
                <a:latin typeface="Calibri"/>
                <a:cs typeface="+mn-cs"/>
              </a:rPr>
              <a:t>Call</a:t>
            </a: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-центра), по Интернету, при личном посещении поликлиники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Организация работы кабинета выдачи справок и направлений</a:t>
            </a:r>
          </a:p>
          <a:p>
            <a:pPr eaLnBrk="1" fontAlgn="auto" hangingPunct="1"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Calibri"/>
                <a:cs typeface="+mn-cs"/>
              </a:rPr>
              <a:t>Организация работы основных подразделений поликлиники в субботу</a:t>
            </a:r>
            <a:endParaRPr lang="ru-RU" altLang="ru-RU" sz="2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4521" y="540060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/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0599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90924"/>
            <a:ext cx="10972800" cy="79208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ru-RU" sz="2400" dirty="0" smtClean="0"/>
              <a:t>2.4. </a:t>
            </a:r>
            <a:r>
              <a:rPr lang="ru-RU" sz="2400" dirty="0"/>
              <a:t>Повышение качества оказания первичной медико-санитарной помощи детям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5" y="2695228"/>
            <a:ext cx="11809312" cy="345638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Охват профилактическими осмотрами не менее </a:t>
            </a:r>
            <a:r>
              <a:rPr lang="ru-RU" sz="2000" dirty="0" smtClean="0"/>
              <a:t>95 % </a:t>
            </a:r>
            <a:r>
              <a:rPr lang="ru-RU" sz="2000" dirty="0"/>
              <a:t>детского населения;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Выполнение </a:t>
            </a:r>
            <a:r>
              <a:rPr lang="ru-RU" sz="2000" dirty="0" smtClean="0"/>
              <a:t>Национального </a:t>
            </a:r>
            <a:r>
              <a:rPr lang="ru-RU" sz="2000" dirty="0"/>
              <a:t>календаря профилактических </a:t>
            </a:r>
            <a:r>
              <a:rPr lang="ru-RU" sz="2000" dirty="0" smtClean="0"/>
              <a:t>прививок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Изменение графиков работы медицинских кабинетов образовательных </a:t>
            </a:r>
            <a:r>
              <a:rPr lang="ru-RU" sz="2000" dirty="0" smtClean="0"/>
              <a:t>организаций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Освобождение медицинских работников школ от </a:t>
            </a:r>
            <a:r>
              <a:rPr lang="ru-RU" sz="2000" dirty="0" smtClean="0"/>
              <a:t>профилактических осмотров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Взаимодействие с центрами здоровья для </a:t>
            </a:r>
            <a:r>
              <a:rPr lang="ru-RU" sz="2000" dirty="0" smtClean="0"/>
              <a:t>детей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Обучение учителей и учащихся правилам оказания первой </a:t>
            </a:r>
            <a:r>
              <a:rPr lang="ru-RU" sz="2000" dirty="0" smtClean="0"/>
              <a:t>помощи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Внедрение технологий раннего вмешательства и медицинской </a:t>
            </a:r>
            <a:r>
              <a:rPr lang="ru-RU" sz="2000" dirty="0" smtClean="0"/>
              <a:t>реабилитации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Развитие паллиативной помощи в амбулаторных условиях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" y="562372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/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10335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7" y="1809212"/>
            <a:ext cx="10972800" cy="792088"/>
          </a:xfrm>
        </p:spPr>
        <p:txBody>
          <a:bodyPr>
            <a:noAutofit/>
          </a:bodyPr>
          <a:lstStyle/>
          <a:p>
            <a:pPr marL="0" lvl="0" indent="0">
              <a:spcBef>
                <a:spcPts val="300"/>
              </a:spcBef>
            </a:pPr>
            <a:r>
              <a:rPr lang="ru-RU" sz="2400" dirty="0" smtClean="0"/>
              <a:t>2.5. </a:t>
            </a:r>
            <a:r>
              <a:rPr lang="ru-RU" sz="2400" dirty="0"/>
              <a:t>Реализация планов по снижению младенческой смертности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5" y="2695228"/>
            <a:ext cx="11809312" cy="345638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Информационно-разъяснительная работа с населением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Мероприятия, направленные на улучшение выявляемости врожденных аномалий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Проведение телемедицинских консультаций с региональными центрами РК и Центральными базами РФ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Аудит специалистами учреждений  здравоохранения 3 уровня </a:t>
            </a:r>
            <a:r>
              <a:rPr lang="ru-RU" sz="2000" dirty="0" smtClean="0"/>
              <a:t>в учреждениях </a:t>
            </a:r>
            <a:r>
              <a:rPr lang="ru-RU" sz="2000" dirty="0"/>
              <a:t>родовспоможения 1 и 2 уровня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 Стандартизация экспертной оценки ведения родов в родовспомогательных учреждениях Республики Коми по шкале </a:t>
            </a:r>
            <a:r>
              <a:rPr lang="ru-RU" sz="2000" dirty="0" err="1"/>
              <a:t>Robson</a:t>
            </a:r>
            <a:endParaRPr lang="ru-RU" sz="2000" dirty="0"/>
          </a:p>
          <a:p>
            <a:pPr>
              <a:lnSpc>
                <a:spcPct val="114000"/>
              </a:lnSpc>
            </a:pPr>
            <a:r>
              <a:rPr lang="ru-RU" sz="2000" dirty="0"/>
              <a:t>Соблюдение маршрутизации беременных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Внедрение клинических протоколов и новых методик в выхаживании новорожденных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" y="562372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/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1343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5" y="1809212"/>
            <a:ext cx="10972800" cy="79208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ru-RU" sz="2400" dirty="0" smtClean="0"/>
              <a:t>2.6. </a:t>
            </a:r>
            <a:r>
              <a:rPr lang="ru-RU" sz="2400" dirty="0"/>
              <a:t>Профилактика и снижение детской смертности от внешних причин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63" y="2695228"/>
            <a:ext cx="11809312" cy="345638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dirty="0"/>
              <a:t>Информационно-разъяснительная работы с населением с привлечением СМИ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Профилактика и раннее выявление наркологических расстройств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Реализация Государственной программы Республики Коми «Юстиция и обеспечение правопорядка в Республике Коми»</a:t>
            </a:r>
          </a:p>
          <a:p>
            <a:pPr>
              <a:lnSpc>
                <a:spcPct val="114000"/>
              </a:lnSpc>
            </a:pPr>
            <a:r>
              <a:rPr lang="ru-RU" sz="2000" dirty="0"/>
              <a:t>Реализация обучающих мероприятий, в том числе с </a:t>
            </a:r>
            <a:r>
              <a:rPr lang="ru-RU" sz="2000" dirty="0" smtClean="0"/>
              <a:t>привлечением СОНКО</a:t>
            </a:r>
            <a:r>
              <a:rPr lang="ru-RU" sz="2000" dirty="0"/>
              <a:t>, по вопросам безопасности дорожного движения</a:t>
            </a:r>
          </a:p>
          <a:p>
            <a:pPr>
              <a:lnSpc>
                <a:spcPct val="114000"/>
              </a:lnSpc>
            </a:pP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62372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2. </a:t>
            </a:r>
            <a:r>
              <a:rPr lang="ru-RU" sz="2800" b="1" dirty="0"/>
              <a:t>Охрана здоровья матери 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6280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738253"/>
            <a:ext cx="11978640" cy="11792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Целевые ориентиры реализации приоритета </a:t>
            </a:r>
            <a:r>
              <a:rPr lang="ru-RU" sz="2800" dirty="0" smtClean="0">
                <a:solidFill>
                  <a:prstClr val="black"/>
                </a:solidFill>
              </a:rPr>
              <a:t>2. Охрана здоровья матери и ребенка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139958"/>
              </p:ext>
            </p:extLst>
          </p:nvPr>
        </p:nvGraphicFramePr>
        <p:xfrm>
          <a:off x="95533" y="1815153"/>
          <a:ext cx="11955442" cy="44555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91085"/>
                <a:gridCol w="1296243"/>
                <a:gridCol w="1416266"/>
                <a:gridCol w="1725924"/>
                <a:gridCol w="1725924"/>
              </a:tblGrid>
              <a:tr h="9043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Фактическое значение показателя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Целевое значение показателя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9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2015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2016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2017 г.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2018 г.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Детская смертность 0 - 17 лет на 100000, РК (сайт ГКС РФ)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58,6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51,5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</a:rPr>
                        <a:t>&lt;</a:t>
                      </a:r>
                      <a:r>
                        <a:rPr lang="ru-RU" sz="2000" dirty="0">
                          <a:effectLst/>
                        </a:rPr>
                        <a:t> 75,0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Детская смертность 0 - 4 года на 1000 родившихся живыми, РК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6,7 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Младенческая смертность, РК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5,</a:t>
                      </a:r>
                      <a:r>
                        <a:rPr lang="en-US" sz="20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абортов на 1000 ж.ф.в.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30,1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29,6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27,8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</a:rPr>
                        <a:t>&lt;</a:t>
                      </a:r>
                      <a:r>
                        <a:rPr lang="en-US" sz="2000" u="none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27,0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3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циклов ЭКО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657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584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744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менее </a:t>
                      </a:r>
                      <a:r>
                        <a:rPr lang="en-US" sz="2000" dirty="0" smtClean="0">
                          <a:effectLst/>
                        </a:rPr>
                        <a:t>8</a:t>
                      </a:r>
                      <a:r>
                        <a:rPr lang="ru-RU" sz="2000" dirty="0" smtClean="0">
                          <a:effectLst/>
                        </a:rPr>
                        <a:t>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детей, родившихся от ЭКО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79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4071"/>
            <a:ext cx="11978640" cy="1179258"/>
          </a:xfrm>
        </p:spPr>
        <p:txBody>
          <a:bodyPr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</a:rPr>
              <a:t>3. </a:t>
            </a:r>
            <a:r>
              <a:rPr lang="ru-RU" sz="2800" b="1" dirty="0" smtClean="0"/>
              <a:t>Развитие цифрового здравоохранения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001"/>
            <a:ext cx="2640062" cy="1233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8899" y="1554480"/>
            <a:ext cx="45719" cy="1199600"/>
          </a:xfrm>
          <a:prstGeom prst="rect">
            <a:avLst/>
          </a:prstGeom>
          <a:solidFill>
            <a:srgbClr val="1C49A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44097" y="1422072"/>
            <a:ext cx="2757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Инфраструктура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РИАМСЗ РК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эксплуатируют </a:t>
            </a:r>
            <a:r>
              <a:rPr lang="ru-RU" b="1" dirty="0" smtClean="0">
                <a:solidFill>
                  <a:srgbClr val="FF0000"/>
                </a:solidFill>
              </a:rPr>
              <a:t>61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МО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Оснащенность АРМ </a:t>
            </a:r>
            <a:r>
              <a:rPr lang="ru-RU" b="1" dirty="0" smtClean="0">
                <a:solidFill>
                  <a:srgbClr val="FF0000"/>
                </a:solidFill>
              </a:rPr>
              <a:t>52%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от потребности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30" y="4215384"/>
            <a:ext cx="45719" cy="1719594"/>
          </a:xfrm>
          <a:prstGeom prst="rect">
            <a:avLst/>
          </a:prstGeom>
          <a:solidFill>
            <a:srgbClr val="1C49A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65" y="3429000"/>
            <a:ext cx="2435772" cy="1017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6270" y="3059668"/>
            <a:ext cx="491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Электронная запись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168" y="3299689"/>
            <a:ext cx="27852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64 МО </a:t>
            </a:r>
            <a:r>
              <a:rPr lang="ru-RU" dirty="0"/>
              <a:t>оказывают первичную СМП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38 </a:t>
            </a:r>
            <a:r>
              <a:rPr lang="ru-RU" dirty="0" smtClean="0"/>
              <a:t>МО- предоставляет возможность записи через ЕПГУ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0450" y="5168057"/>
            <a:ext cx="30746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120 762 </a:t>
            </a:r>
            <a:r>
              <a:rPr lang="ru-RU" sz="1600" b="1" dirty="0" smtClean="0"/>
              <a:t>электронных записей на прием к врачу (через ЕПГУ)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1 712 802 </a:t>
            </a:r>
            <a:r>
              <a:rPr lang="ru-RU" sz="1600" b="1" dirty="0" smtClean="0"/>
              <a:t>записей </a:t>
            </a:r>
            <a:r>
              <a:rPr lang="ru-RU" sz="1600" b="1" dirty="0"/>
              <a:t>на прием к врачу (через </a:t>
            </a:r>
            <a:r>
              <a:rPr lang="ru-RU" sz="1600" b="1" dirty="0" smtClean="0"/>
              <a:t>электронную регистратуру МО)</a:t>
            </a:r>
            <a:endParaRPr lang="ru-RU" sz="1600" b="1" dirty="0"/>
          </a:p>
          <a:p>
            <a:pPr algn="ctr"/>
            <a:endParaRPr lang="ru-RU" sz="16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569799" y="4838572"/>
            <a:ext cx="289880" cy="292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40" y="5182959"/>
            <a:ext cx="2307958" cy="1141799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7061270" y="5627465"/>
            <a:ext cx="2402770" cy="3600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94870" y="4772283"/>
            <a:ext cx="389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Телемедицина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76792" y="5024984"/>
            <a:ext cx="1861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1600" dirty="0" smtClean="0"/>
              <a:t> центра (консультанты)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0143078" y="5753858"/>
            <a:ext cx="192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18</a:t>
            </a:r>
            <a:r>
              <a:rPr lang="ru-RU" sz="1600" dirty="0" smtClean="0"/>
              <a:t> пунктов (консультируемые)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1196" y="5182959"/>
            <a:ext cx="275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4,6 тыс. консультаций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4132" y="5999648"/>
            <a:ext cx="2757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система врач-врач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43566" y="3937663"/>
            <a:ext cx="44911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сервисе «Единая электронная медицинская карта» зарегистрировано </a:t>
            </a:r>
            <a:r>
              <a:rPr lang="ru-RU" sz="2400" b="1" dirty="0" smtClean="0">
                <a:solidFill>
                  <a:srgbClr val="FF0000"/>
                </a:solidFill>
              </a:rPr>
              <a:t>100</a:t>
            </a:r>
            <a:r>
              <a:rPr lang="ru-RU" sz="2400" b="1" dirty="0">
                <a:solidFill>
                  <a:srgbClr val="FF0000"/>
                </a:solidFill>
              </a:rPr>
              <a:t>%</a:t>
            </a:r>
            <a:r>
              <a:rPr lang="ru-RU" dirty="0"/>
              <a:t> </a:t>
            </a:r>
            <a:r>
              <a:rPr lang="ru-RU" dirty="0" smtClean="0"/>
              <a:t> карт граждан РК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43566" y="2875002"/>
            <a:ext cx="449115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выписано </a:t>
            </a:r>
            <a:r>
              <a:rPr lang="ru-RU" sz="2400" b="1" dirty="0" smtClean="0">
                <a:solidFill>
                  <a:srgbClr val="FF0000"/>
                </a:solidFill>
              </a:rPr>
              <a:t>826829</a:t>
            </a:r>
            <a:r>
              <a:rPr lang="ru-RU" dirty="0" smtClean="0"/>
              <a:t> </a:t>
            </a:r>
            <a:r>
              <a:rPr lang="ru-RU" dirty="0"/>
              <a:t>рецептов на льготные лекарственные средства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61270" y="1422072"/>
            <a:ext cx="449115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Оборудованием ГЛОНАСС </a:t>
            </a:r>
            <a:r>
              <a:rPr lang="ru-RU" dirty="0" smtClean="0"/>
              <a:t>оснащено </a:t>
            </a:r>
            <a:r>
              <a:rPr lang="ru-RU" b="1" dirty="0" smtClean="0">
                <a:solidFill>
                  <a:srgbClr val="FF0000"/>
                </a:solidFill>
              </a:rPr>
              <a:t>100%</a:t>
            </a:r>
            <a:r>
              <a:rPr lang="ru-RU" dirty="0" smtClean="0"/>
              <a:t> машин СМП</a:t>
            </a:r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22</a:t>
            </a:r>
            <a:r>
              <a:rPr lang="ru-RU" dirty="0"/>
              <a:t> диспетчерских пункта </a:t>
            </a:r>
            <a:r>
              <a:rPr lang="ru-RU" dirty="0" smtClean="0"/>
              <a:t>подключены </a:t>
            </a:r>
            <a:r>
              <a:rPr lang="ru-RU" dirty="0"/>
              <a:t>к </a:t>
            </a:r>
            <a:r>
              <a:rPr lang="ru-RU" dirty="0" smtClean="0"/>
              <a:t>ИС, </a:t>
            </a:r>
            <a:r>
              <a:rPr lang="ru-RU" dirty="0"/>
              <a:t>использующих технологии ГЛОНАСС.</a:t>
            </a:r>
          </a:p>
        </p:txBody>
      </p:sp>
    </p:spTree>
    <p:extLst>
      <p:ext uri="{BB962C8B-B14F-4D97-AF65-F5344CB8AC3E}">
        <p14:creationId xmlns:p14="http://schemas.microsoft.com/office/powerpoint/2010/main" val="41188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562372"/>
            <a:ext cx="1201844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3. </a:t>
            </a:r>
            <a:r>
              <a:rPr lang="ru-RU" sz="2800" b="1" dirty="0" smtClean="0"/>
              <a:t>Развитие цифрового здравоохранения</a:t>
            </a:r>
            <a:endParaRPr lang="ru-RU" sz="28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0619" y="1291072"/>
            <a:ext cx="10972800" cy="79208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</a:pPr>
            <a:r>
              <a:rPr lang="ru-RU" sz="2400" dirty="0" smtClean="0"/>
              <a:t>3.1. Приоритетный проект «Электронное здравоохранение»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9"/>
          <a:stretch/>
        </p:blipFill>
        <p:spPr bwMode="auto">
          <a:xfrm>
            <a:off x="4733560" y="2820936"/>
            <a:ext cx="3705272" cy="38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3293" y="1926098"/>
            <a:ext cx="10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Услуги </a:t>
            </a:r>
            <a:r>
              <a:rPr lang="ru-RU" dirty="0"/>
              <a:t>в сфере здравоохранения </a:t>
            </a:r>
            <a:r>
              <a:rPr lang="ru-RU" dirty="0" smtClean="0"/>
              <a:t>доступные в Личном кабинете пациента «Моё здоровье» на ЕПГУ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9090" y="2243119"/>
            <a:ext cx="24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Реализованные</a:t>
            </a:r>
            <a:endParaRPr lang="ru-RU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"/>
          <a:stretch/>
        </p:blipFill>
        <p:spPr bwMode="auto">
          <a:xfrm>
            <a:off x="303293" y="2820936"/>
            <a:ext cx="3702455" cy="349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17977" y="2243119"/>
            <a:ext cx="393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Планируемые в 2018 году</a:t>
            </a:r>
            <a:endParaRPr lang="ru-RU" b="1" dirty="0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8285955" y="2935224"/>
            <a:ext cx="960107" cy="3544616"/>
          </a:xfrm>
          <a:prstGeom prst="rightBrace">
            <a:avLst>
              <a:gd name="adj1" fmla="val 28333"/>
              <a:gd name="adj2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438083" y="2820936"/>
            <a:ext cx="2479351" cy="3547208"/>
          </a:xfrm>
          <a:prstGeom prst="ellipse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579460" y="3717377"/>
            <a:ext cx="2196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рамках договора </a:t>
            </a:r>
            <a:r>
              <a:rPr lang="ru-RU" dirty="0" smtClean="0"/>
              <a:t>на </a:t>
            </a:r>
            <a:r>
              <a:rPr lang="ru-RU" dirty="0"/>
              <a:t>оказание услуг по сопровождению прикладного компонента </a:t>
            </a:r>
            <a:r>
              <a:rPr lang="ru-RU" dirty="0" smtClean="0"/>
              <a:t>РИАМСЗ РК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45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" y="823278"/>
            <a:ext cx="11978640" cy="11792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Целевые ориентиры реализации приоритета </a:t>
            </a:r>
            <a:r>
              <a:rPr lang="ru-RU" sz="2800" dirty="0" smtClean="0">
                <a:solidFill>
                  <a:prstClr val="black"/>
                </a:solidFill>
              </a:rPr>
              <a:t>3. Развитие цифрового здравоохранения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747" y="1730442"/>
            <a:ext cx="117644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планируется	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состоянию на 31 апреля 2018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31136"/>
            <a:ext cx="4956896" cy="43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Оснастить 60</a:t>
            </a:r>
            <a:r>
              <a:rPr lang="ru-RU" b="1" dirty="0">
                <a:solidFill>
                  <a:srgbClr val="FF0000"/>
                </a:solidFill>
              </a:rPr>
              <a:t>%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рабочих мест первичного звена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соответствующим компьютерным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оборудованием</a:t>
            </a:r>
          </a:p>
          <a:p>
            <a:pPr algn="ctr"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Организовать возможность электронной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записи на прием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75%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МО первичного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звена</a:t>
            </a:r>
          </a:p>
          <a:p>
            <a:pPr algn="ctr"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Подключить к высокоскоростному интернету </a:t>
            </a:r>
            <a:r>
              <a:rPr lang="ru-RU" b="1" dirty="0">
                <a:solidFill>
                  <a:srgbClr val="FF0000"/>
                </a:solidFill>
              </a:rPr>
              <a:t>96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структурных подразделений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МО</a:t>
            </a:r>
          </a:p>
          <a:p>
            <a:pPr algn="ctr"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14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подключить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 РИАМСЗ РК</a:t>
            </a:r>
          </a:p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043" y="2231137"/>
            <a:ext cx="5140673" cy="43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Оснащено 52% 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рабочих мест первичного звена компьютерным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оборудованием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Организована возможность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электронной записи на прием по </a:t>
            </a:r>
            <a:r>
              <a:rPr lang="ru-RU" b="1" dirty="0" smtClean="0">
                <a:solidFill>
                  <a:srgbClr val="FF0000"/>
                </a:solidFill>
              </a:rPr>
              <a:t>60%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МО первичного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звена</a:t>
            </a: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2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639 861 случаев оказания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медицинской  помощи переданы в федеральную систему Интегрированной электронной медицинской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карты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934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6" y="611552"/>
            <a:ext cx="11809312" cy="1440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Приоритетные направления деятельности Министерства здравоохранения Республики Коми в 2018 году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" y="2194584"/>
            <a:ext cx="12192000" cy="475252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Повышение доступности и качества медицинской помощи больным с онкологическими заболеваниями в Республике Коми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b="1" dirty="0" smtClean="0"/>
              <a:t>Охрана здоровья матери и ребенка</a:t>
            </a:r>
            <a:endParaRPr lang="ru-RU" b="1" dirty="0"/>
          </a:p>
          <a:p>
            <a:pPr marL="514350" indent="-514350">
              <a:buAutoNum type="arabicPeriod"/>
            </a:pPr>
            <a:r>
              <a:rPr lang="ru-RU" b="1" dirty="0" smtClean="0"/>
              <a:t>Развитие цифрового здравоохранения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53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356358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7469E-6E34-4610-9D87-E03A7713F77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spcCol="0" rtlCol="0" fromWordArt="0" anchor="ctr" forceAA="0">
            <a:noAutofit/>
          </a:bodyPr>
          <a:lstStyle/>
          <a:p>
            <a:pPr algn="ctr">
              <a:defRPr/>
            </a:pPr>
            <a:r>
              <a:rPr lang="ru-RU" sz="7200" i="1" dirty="0" smtClean="0">
                <a:solidFill>
                  <a:srgbClr val="C00000"/>
                </a:solidFill>
              </a:rPr>
              <a:t>Благодарю за внимание</a:t>
            </a:r>
            <a:endParaRPr lang="ru-RU" sz="7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432" y="402336"/>
            <a:ext cx="12018444" cy="18002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1. Повышение </a:t>
            </a:r>
            <a:r>
              <a:rPr lang="ru-RU" sz="2800" b="1" dirty="0"/>
              <a:t>доступности и качества медицинской помощи больным с онкологическими заболеваниями в Республике </a:t>
            </a:r>
            <a:r>
              <a:rPr lang="ru-RU" sz="2800" b="1" dirty="0" smtClean="0"/>
              <a:t>Коми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1861566"/>
            <a:ext cx="10515600" cy="48625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1.1. Раннее выявление онкологических заболеваний</a:t>
            </a:r>
          </a:p>
          <a:p>
            <a:pPr marL="0" indent="0">
              <a:buNone/>
            </a:pPr>
            <a:r>
              <a:rPr lang="ru-RU" dirty="0" smtClean="0"/>
              <a:t>1.2. Повышение доступности специализированной онкологической помощи</a:t>
            </a:r>
          </a:p>
          <a:p>
            <a:pPr marL="0" indent="0">
              <a:buNone/>
            </a:pPr>
            <a:r>
              <a:rPr lang="ru-RU" dirty="0" smtClean="0"/>
              <a:t>1.3. Развитие паллиативной помощи </a:t>
            </a:r>
            <a:r>
              <a:rPr lang="ru-RU" dirty="0" err="1" smtClean="0"/>
              <a:t>инкурабельным</a:t>
            </a:r>
            <a:r>
              <a:rPr lang="ru-RU" dirty="0" smtClean="0"/>
              <a:t> онкологическим больным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1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053" y="1567652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dirty="0"/>
              <a:t>1.1. Раннее выявление онкологических </a:t>
            </a:r>
            <a:r>
              <a:rPr lang="ru-RU" sz="2400" dirty="0" smtClean="0"/>
              <a:t>заболеваний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" y="2431748"/>
            <a:ext cx="12192000" cy="223224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Повышение квалификации медицинских кадров</a:t>
            </a:r>
          </a:p>
          <a:p>
            <a:r>
              <a:rPr lang="ru-RU" sz="2800" dirty="0" smtClean="0"/>
              <a:t>Проект </a:t>
            </a:r>
            <a:r>
              <a:rPr lang="ru-RU" sz="2800" dirty="0"/>
              <a:t>«Повышение эффективности ранней диагностики злокачественных новообразований и доступности специализированной онкологической помощи в Республике Коми в 2016- 2018 годах</a:t>
            </a:r>
            <a:r>
              <a:rPr lang="ru-RU" sz="2800" dirty="0" smtClean="0"/>
              <a:t>» – 9 единиц оборудования (</a:t>
            </a:r>
            <a:r>
              <a:rPr lang="ru-RU" sz="2800" dirty="0" err="1" smtClean="0"/>
              <a:t>маммографы</a:t>
            </a:r>
            <a:r>
              <a:rPr lang="ru-RU" sz="2800" dirty="0" smtClean="0"/>
              <a:t>, ультразвуковые сканеры, эндоскопическое оборудование)</a:t>
            </a:r>
          </a:p>
          <a:p>
            <a:r>
              <a:rPr lang="ru-RU" altLang="ru-RU" sz="2800" dirty="0" smtClean="0"/>
              <a:t>Увеличение </a:t>
            </a:r>
            <a:r>
              <a:rPr lang="ru-RU" altLang="ru-RU" sz="2800" dirty="0"/>
              <a:t>объемов амбулаторной консультативной онкологической помощи в ГУ «КРОД»</a:t>
            </a:r>
            <a:r>
              <a:rPr lang="en-US" altLang="ru-RU" sz="2800" dirty="0"/>
              <a:t> </a:t>
            </a:r>
            <a:r>
              <a:rPr lang="ru-RU" altLang="ru-RU" sz="2800" dirty="0"/>
              <a:t>в рамках территориальной программы государственных </a:t>
            </a:r>
            <a:r>
              <a:rPr lang="ru-RU" altLang="ru-RU" sz="2800" dirty="0" smtClean="0"/>
              <a:t>гарантий</a:t>
            </a:r>
          </a:p>
          <a:p>
            <a:r>
              <a:rPr lang="ru-RU" altLang="ru-RU" sz="2800" dirty="0" smtClean="0"/>
              <a:t>Стандартизация </a:t>
            </a:r>
            <a:r>
              <a:rPr lang="ru-RU" altLang="ru-RU" sz="2800" dirty="0"/>
              <a:t>интерпретации результатов по БИРАДС и маршрутизация пациентов с раком молочной железы</a:t>
            </a:r>
          </a:p>
          <a:p>
            <a:endParaRPr lang="ru-RU" alt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576" y="539496"/>
            <a:ext cx="12018444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Коми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333" y="1643664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1.1. Раннее выявление онкологических заболеваний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34072"/>
            <a:ext cx="11809312" cy="5069160"/>
          </a:xfrm>
        </p:spPr>
        <p:txBody>
          <a:bodyPr>
            <a:normAutofit/>
          </a:bodyPr>
          <a:lstStyle/>
          <a:p>
            <a:r>
              <a:rPr lang="ru-RU" altLang="ru-RU" sz="2800" dirty="0"/>
              <a:t>Организация ТФОМС  проведения тематических экспертиз по случаям выявления новообразований в </a:t>
            </a:r>
            <a:r>
              <a:rPr lang="en-US" altLang="ru-RU" sz="2800" dirty="0"/>
              <a:t>III-IV</a:t>
            </a:r>
            <a:r>
              <a:rPr lang="ru-RU" altLang="ru-RU" sz="2800" dirty="0"/>
              <a:t> </a:t>
            </a:r>
            <a:r>
              <a:rPr lang="en-US" altLang="ru-RU" sz="2800" dirty="0"/>
              <a:t>(IV) </a:t>
            </a:r>
            <a:r>
              <a:rPr lang="ru-RU" altLang="ru-RU" sz="2800" dirty="0"/>
              <a:t>стадии – ежеквартально</a:t>
            </a:r>
            <a:r>
              <a:rPr lang="en-US" altLang="ru-RU" sz="2800" dirty="0"/>
              <a:t> </a:t>
            </a:r>
            <a:r>
              <a:rPr lang="ru-RU" altLang="ru-RU" sz="2800" dirty="0" smtClean="0">
                <a:sym typeface="Wingdings" panose="05000000000000000000" pitchFamily="2" charset="2"/>
              </a:rPr>
              <a:t></a:t>
            </a:r>
            <a:r>
              <a:rPr lang="en-US" altLang="ru-RU" sz="2800" dirty="0" smtClean="0">
                <a:sym typeface="Wingdings" panose="05000000000000000000" pitchFamily="2" charset="2"/>
              </a:rPr>
              <a:t> </a:t>
            </a:r>
            <a:r>
              <a:rPr lang="ru-RU" altLang="ru-RU" sz="2800" dirty="0" smtClean="0"/>
              <a:t>наполнение </a:t>
            </a:r>
            <a:r>
              <a:rPr lang="ru-RU" altLang="ru-RU" sz="2800" dirty="0"/>
              <a:t>НСЗ </a:t>
            </a:r>
            <a:r>
              <a:rPr lang="ru-RU" altLang="ru-RU" sz="2800" dirty="0" smtClean="0"/>
              <a:t>на </a:t>
            </a:r>
            <a:r>
              <a:rPr lang="ru-RU" altLang="ru-RU" sz="2800" dirty="0"/>
              <a:t>дооснащение </a:t>
            </a:r>
            <a:r>
              <a:rPr lang="ru-RU" altLang="ru-RU" sz="2800" dirty="0" smtClean="0"/>
              <a:t>оборудованием</a:t>
            </a:r>
          </a:p>
          <a:p>
            <a:r>
              <a:rPr lang="ru-RU" altLang="ru-RU" sz="2800" dirty="0" smtClean="0"/>
              <a:t>Строительство пристройки радиологического корпуса ГУ Коми республиканский онкологический диспансер</a:t>
            </a:r>
            <a:endParaRPr lang="ru-RU" altLang="ru-RU" sz="2800" dirty="0"/>
          </a:p>
          <a:p>
            <a:endParaRPr lang="ru-RU" alt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" y="457200"/>
            <a:ext cx="12018444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Коми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049" y="1799112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dirty="0"/>
              <a:t>1.1. Раннее выявление онкологических </a:t>
            </a:r>
            <a:r>
              <a:rPr lang="ru-RU" sz="2400" dirty="0" smtClean="0"/>
              <a:t>заболеваний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72" y="2807224"/>
            <a:ext cx="11809312" cy="50691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altLang="ru-RU" dirty="0"/>
              <a:t>Образовательные акции в рамках соглашения о сотрудничестве с ФГБУ «НМИЦ онкологии им. Н.Н. Петрова»</a:t>
            </a:r>
          </a:p>
          <a:p>
            <a:pPr>
              <a:lnSpc>
                <a:spcPct val="114000"/>
              </a:lnSpc>
            </a:pPr>
            <a:r>
              <a:rPr lang="ru-RU" altLang="ru-RU" sz="2800" dirty="0" smtClean="0"/>
              <a:t>Проведение </a:t>
            </a:r>
            <a:r>
              <a:rPr lang="ru-RU" altLang="ru-RU" sz="2800" dirty="0"/>
              <a:t>научного исследования «</a:t>
            </a:r>
            <a:r>
              <a:rPr lang="ru-RU" altLang="ru-RU" sz="2800" dirty="0" err="1"/>
              <a:t>Низкодозная</a:t>
            </a:r>
            <a:r>
              <a:rPr lang="ru-RU" altLang="ru-RU" sz="2800" dirty="0"/>
              <a:t> компьютерная томография как ранний скрининговый метод лучевой диагностики рака легких у лиц из групп риска в городе Сыктывкаре» (640,59 тыс. рублей, 2018 год)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574" y="530352"/>
            <a:ext cx="12018444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Коми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9" y="1808256"/>
            <a:ext cx="109728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1.2. </a:t>
            </a:r>
            <a:r>
              <a:rPr lang="ru-RU" sz="2400" dirty="0"/>
              <a:t>Повышение доступности специализированной онкологической помощи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2816368"/>
            <a:ext cx="11809312" cy="50691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altLang="ru-RU" sz="2800" dirty="0"/>
              <a:t>Включение Коми республиканской больницы в оказание плановой специализированной онкологической помощи по профилям </a:t>
            </a:r>
            <a:r>
              <a:rPr lang="ru-RU" altLang="ru-RU" sz="2800" dirty="0" err="1"/>
              <a:t>онкоурология</a:t>
            </a:r>
            <a:r>
              <a:rPr lang="ru-RU" altLang="ru-RU" sz="2800" dirty="0"/>
              <a:t>, колопроктология, торакальная хирургия</a:t>
            </a:r>
          </a:p>
          <a:p>
            <a:pPr>
              <a:lnSpc>
                <a:spcPct val="114000"/>
              </a:lnSpc>
            </a:pPr>
            <a:r>
              <a:rPr lang="ru-RU" altLang="ru-RU" sz="2800" dirty="0"/>
              <a:t>Погружение в систему обязательного медицинского страхования объемов </a:t>
            </a:r>
            <a:r>
              <a:rPr lang="ru-RU" altLang="ru-RU" sz="2800" dirty="0" smtClean="0"/>
              <a:t>химиотерапии с организацией ее проведения в городах (Сыктывкар</a:t>
            </a:r>
            <a:r>
              <a:rPr lang="ru-RU" altLang="ru-RU" sz="2800" dirty="0"/>
              <a:t>, Ухта, Печора, Усинск, Инта, </a:t>
            </a:r>
            <a:r>
              <a:rPr lang="ru-RU" altLang="ru-RU" sz="2800" dirty="0" smtClean="0"/>
              <a:t>Воркута) </a:t>
            </a:r>
            <a:endParaRPr lang="ru-RU" altLang="ru-RU" sz="2800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" y="539496"/>
            <a:ext cx="12018444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Коми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81" y="1872264"/>
            <a:ext cx="109728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/>
              <a:t>1.3. </a:t>
            </a:r>
            <a:r>
              <a:rPr lang="ru-RU" sz="2400" dirty="0"/>
              <a:t>Развитие паллиативной помощи </a:t>
            </a:r>
            <a:r>
              <a:rPr lang="ru-RU" sz="2400" dirty="0" err="1"/>
              <a:t>инкурабельным</a:t>
            </a:r>
            <a:r>
              <a:rPr lang="ru-RU" sz="2400" dirty="0"/>
              <a:t> онкологическим больным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" y="2880376"/>
            <a:ext cx="11809312" cy="50691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altLang="ru-RU" sz="2800" dirty="0" smtClean="0"/>
              <a:t>Дооснащение оборудованием для оказания паллиативной медицинской помощи, в том числе на дому</a:t>
            </a:r>
            <a:endParaRPr lang="ru-RU" altLang="ru-RU" sz="2800" dirty="0"/>
          </a:p>
          <a:p>
            <a:pPr>
              <a:lnSpc>
                <a:spcPct val="114000"/>
              </a:lnSpc>
            </a:pPr>
            <a:r>
              <a:rPr lang="ru-RU" altLang="ru-RU" sz="2800" dirty="0" smtClean="0"/>
              <a:t>Обеспечение потребности в современных обезболивающих препаратах для паллиативных больных</a:t>
            </a:r>
          </a:p>
          <a:p>
            <a:pPr>
              <a:lnSpc>
                <a:spcPct val="114000"/>
              </a:lnSpc>
            </a:pPr>
            <a:r>
              <a:rPr lang="ru-RU" altLang="ru-RU" sz="2800" dirty="0" smtClean="0"/>
              <a:t>Повышение квалификации медицинских кадров по вопросам паллиативной помощи</a:t>
            </a:r>
            <a:endParaRPr lang="ru-RU" altLang="ru-RU" sz="2800" dirty="0"/>
          </a:p>
          <a:p>
            <a:pPr marL="0" indent="0">
              <a:buNone/>
            </a:pPr>
            <a:endParaRPr lang="ru-RU" alt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" y="603504"/>
            <a:ext cx="12018444" cy="15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Коми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" y="1106742"/>
            <a:ext cx="11978640" cy="11792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Целевые ориентиры реализации приоритета </a:t>
            </a:r>
            <a:r>
              <a:rPr lang="ru-RU" sz="2800" dirty="0">
                <a:solidFill>
                  <a:prstClr val="black"/>
                </a:solidFill>
              </a:rPr>
              <a:t>1. Повышение доступности и качества медицинской помощи больным с онкологическими заболеваниями в Республике </a:t>
            </a:r>
            <a:r>
              <a:rPr lang="ru-RU" sz="2800" dirty="0" smtClean="0">
                <a:solidFill>
                  <a:prstClr val="black"/>
                </a:solidFill>
              </a:rPr>
              <a:t>Коми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7852191"/>
              </p:ext>
            </p:extLst>
          </p:nvPr>
        </p:nvGraphicFramePr>
        <p:xfrm>
          <a:off x="183391" y="2789682"/>
          <a:ext cx="5507725" cy="290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421" y="2143352"/>
            <a:ext cx="53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Смертность от новообразований, на 100 тыс.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07205867"/>
              </p:ext>
            </p:extLst>
          </p:nvPr>
        </p:nvGraphicFramePr>
        <p:xfrm>
          <a:off x="6424965" y="2037287"/>
          <a:ext cx="5205201" cy="207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52949" y="1667955"/>
            <a:ext cx="53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Раннее выявление новообразований, %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63524400"/>
              </p:ext>
            </p:extLst>
          </p:nvPr>
        </p:nvGraphicFramePr>
        <p:xfrm>
          <a:off x="6466763" y="4743291"/>
          <a:ext cx="5205201" cy="207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05348" y="4044940"/>
            <a:ext cx="53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Активное выявление новообразований, %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59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2015" id="{B22804A7-24B7-4ED1-A12A-C9AB428F0B8A}" vid="{77C18B5F-131B-446A-BCA9-71E614CCB8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2015</Template>
  <TotalTime>7392</TotalTime>
  <Words>1587</Words>
  <Application>Microsoft Office PowerPoint</Application>
  <PresentationFormat>Произвольный</PresentationFormat>
  <Paragraphs>222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Публичная декларация целей и задач Министерства здравоохранения Республики Коми на 2018 год</vt:lpstr>
      <vt:lpstr>Приоритетные направления деятельности Министерства здравоохранения Республики Коми в 2018 году</vt:lpstr>
      <vt:lpstr>1. Повышение доступности и качества медицинской помощи больным с онкологическими заболеваниями в Республике Коми</vt:lpstr>
      <vt:lpstr>1.1. Раннее выявление онкологических заболеваний</vt:lpstr>
      <vt:lpstr>1.1. Раннее выявление онкологических заболеваний</vt:lpstr>
      <vt:lpstr>1.1. Раннее выявление онкологических заболеваний</vt:lpstr>
      <vt:lpstr>1.2. Повышение доступности специализированной онкологической помощи</vt:lpstr>
      <vt:lpstr>1.3. Развитие паллиативной помощи инкурабельным онкологическим больным</vt:lpstr>
      <vt:lpstr>Целевые ориентиры реализации приоритета 1. Повышение доступности и качества медицинской помощи больным с онкологическими заболеваниями в Республике Коми </vt:lpstr>
      <vt:lpstr>Презентация PowerPoint</vt:lpstr>
      <vt:lpstr>2.1. Ранняя диагностика и лечение супружеского бесплодия   и невынашивания, снижение числа абортов</vt:lpstr>
      <vt:lpstr>2.2. Укрепление материально-технической базы детских поликлиник</vt:lpstr>
      <vt:lpstr>2.4. Повышение качества оказания первичной медико-санитарной помощи детям</vt:lpstr>
      <vt:lpstr>2.5. Реализация планов по снижению младенческой смертности</vt:lpstr>
      <vt:lpstr>2.6. Профилактика и снижение детской смертности от внешних причин</vt:lpstr>
      <vt:lpstr>Целевые ориентиры реализации приоритета 2. Охрана здоровья матери и ребенка</vt:lpstr>
      <vt:lpstr>3. Развитие цифрового здравоохранения</vt:lpstr>
      <vt:lpstr>3.1. Приоритетный проект «Электронное здравоохранение»</vt:lpstr>
      <vt:lpstr>Целевые ориентиры реализации приоритета 3. Развитие цифрового здравоохранения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создания информационно-аналитического комплекса Республики Коми «Республиканский экспертный совет» (ИАК РЭС)</dc:title>
  <dc:creator>Администратор</dc:creator>
  <cp:lastModifiedBy>Кондратьева Ирина Александровна</cp:lastModifiedBy>
  <cp:revision>379</cp:revision>
  <cp:lastPrinted>2018-05-18T09:40:12Z</cp:lastPrinted>
  <dcterms:created xsi:type="dcterms:W3CDTF">2016-01-15T06:50:30Z</dcterms:created>
  <dcterms:modified xsi:type="dcterms:W3CDTF">2018-05-21T09:58:34Z</dcterms:modified>
</cp:coreProperties>
</file>